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447" r:id="rId2"/>
    <p:sldId id="463" r:id="rId3"/>
    <p:sldId id="430" r:id="rId4"/>
    <p:sldId id="471" r:id="rId5"/>
    <p:sldId id="472" r:id="rId6"/>
    <p:sldId id="467" r:id="rId7"/>
    <p:sldId id="473" r:id="rId8"/>
    <p:sldId id="470" r:id="rId9"/>
    <p:sldId id="465" r:id="rId10"/>
    <p:sldId id="466" r:id="rId11"/>
    <p:sldId id="468" r:id="rId12"/>
    <p:sldId id="4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6" autoAdjust="0"/>
    <p:restoredTop sz="67891" autoAdjust="0"/>
  </p:normalViewPr>
  <p:slideViewPr>
    <p:cSldViewPr snapToGrid="0">
      <p:cViewPr varScale="1">
        <p:scale>
          <a:sx n="59" d="100"/>
          <a:sy n="59" d="100"/>
        </p:scale>
        <p:origin x="9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E036D-5FC8-43D2-83FE-75F7C18A622C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D397B-45C6-4C0E-B399-137B16E994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28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8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대부분의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SotA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GAN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연산량이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많고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많은 학습 데이터를 필요로 하기 때문에 데이터의 수가 적고 컴퓨팅 자원이 한정되어 있는 경우에서는 적용시키기 어렵습니다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희귀병에 대한 의료 이미지나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특정 연예인의 사진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특정한 화가의 그림 등의 경우와 같이 데이터의 수가 한정되어 있는 경우에는 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pre-trained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transfer learning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하여 해결하려고 시도합니다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그러나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pre-training dataset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들이 이러한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few-shot dataset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 호환된다는 보장은 없기에 무작정 적용하기도 힘듭니다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게다가 예술작품을 생성하는 문제에서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pre-trained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사용하게 되면 아무래도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pre-training dataset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biased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될 수 있기 때문에 그다지 선호하지 않을 수도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984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 Few-shot image generation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하려는 많은 시도는 있었지만 모두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1024x1024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정도의 고해상도의 이미지를 다룰 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computational cost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매우 높았습니다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본 논문에서는 낮은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computational cost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적은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training image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가지고 고해상도의 이미지를 생성하는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unconditional GAN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학습시키고자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그러기 위해 빠르게 학습하는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generator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generator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에게 지속적으로 유용한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signal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주는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discriminator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필요하게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397B-45C6-4C0E-B399-137B16E9942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42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고해상도의 이미지를 합성하기 위해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generator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불가피하게 깊어질 수 밖에 없습니다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그러나 깊어진 모델은 학습 시간이 더 오래 소요될 거고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gradient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제대로 전달되지 않을 수도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깊은 모델을 학습시키기 위해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ResNet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논문에서는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Residual Block 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ResBlock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사용하는데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간에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skip-connection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두어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gradient signal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강화하는 역할을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그러나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ResBlock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사용한 다른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GAN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아키텍쳐에서는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연산량의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증가로 이어졌습니다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본 논문에서는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skip-connection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 두 가지 아이디어를 덧붙여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Skip-Layer Excitation (SLE)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고안했습니다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첫 번째로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기존의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ResBlock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은 서로 다른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conv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channel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간의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addition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으로 구현되어 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conv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channel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동일해야 했지만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SLE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channel-wise multiplication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적용하여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연산량을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크게 줄였습니다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두 번째로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기존의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GAN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모델들은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skip-connection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은 같은 해상도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끼리만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이루어졌습니다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그러나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같은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spatial-dimension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더이상 필요하지 않기 때문에 다양한 해상도 범위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(8x8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128x128, 16x16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256x256, 32x32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256x256)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에서 이루어지게 하였습니다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 latinLnBrk="1"/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부분적으로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Squeeze-and-Excitation (SE)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모듈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(Hu et al.)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닮아있습니다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그러나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하나의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feature-map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self-gating module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역할을 수행합니다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이에 반해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서로 동떨어진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feature-map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사이에서 동작합니다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SLE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처럼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channel-wise feature re-calibration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수행하지만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동시에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ResBlock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처럼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gradient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강화하는 역할도 수행합니다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SLE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channel-wise multiplication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style-transfer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 널리 적용된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Instance Normalization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과도 유사합니다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SLE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StyleGAN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처럼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generator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style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content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자동으로 분리할 수 있게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 latinLnBrk="1"/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397B-45C6-4C0E-B399-137B16E9942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502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본 논문에서는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discriminator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하나의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 보고 이를 여러 개의 작은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decoder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 학습시킵니다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이러한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auto-encoding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학습은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discriminator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 하여금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decoder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좋은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reconstruction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하기 좋은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image feature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추출하도록 하게합니다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본 논문에서는 두 해상도의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feature-map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에서 다른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decoder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사용했습니다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디코더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16x16,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디코더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8x8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해상도에 해당합니다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각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decoder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개의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conv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갖고 있으며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128x128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해상도의 이미지를 생성합니다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본 논문에서는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에서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1/8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크기로 무작위로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crop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그리고 같은 양 만큼 실제 이미지에서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crop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하여 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I_part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얻어냅니다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실제 이미지를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resize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하여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I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얻어냅니다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Decoder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들은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cropped f1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에서 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I’_part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얻어내고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에서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I′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얻어냅니다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 다음에 최종적으로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discriminator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decoder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들은 이전에 사용되었던 수식을 이용해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loss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줄입니다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이러한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reconstructive training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은 전체적인 구성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(f2)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뿐만 아니라 상세한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feature(f1)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 대한 표현까지 추출합니다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본 논문에서 적용한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auto-encoding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방식은 전형적인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self-supervised learning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한 방법입니다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이런 방법은 모델의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robustness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generalization ability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향상시킨다고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알려져있습니다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397B-45C6-4C0E-B399-137B16E9942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96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저번에 </a:t>
            </a:r>
            <a:r>
              <a:rPr lang="en-US" altLang="ko-KR" dirty="0" err="1"/>
              <a:t>StyleGAN</a:t>
            </a:r>
            <a:r>
              <a:rPr lang="en-US" altLang="ko-KR" dirty="0"/>
              <a:t> </a:t>
            </a:r>
            <a:r>
              <a:rPr lang="ko-KR" altLang="en-US" dirty="0"/>
              <a:t>할 때 </a:t>
            </a:r>
            <a:r>
              <a:rPr lang="en-US" altLang="ko-KR" dirty="0"/>
              <a:t>FID score</a:t>
            </a:r>
            <a:r>
              <a:rPr lang="ko-KR" altLang="en-US" dirty="0"/>
              <a:t>에 대해서 대충 넘겼는데 이번에 수식을 좀 살펴보려고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FID(</a:t>
            </a:r>
            <a:r>
              <a:rPr lang="en-US" altLang="ko-KR" dirty="0" err="1"/>
              <a:t>Frechet</a:t>
            </a:r>
            <a:r>
              <a:rPr lang="en-US" altLang="ko-KR" dirty="0"/>
              <a:t> Inception Distance)</a:t>
            </a:r>
            <a:r>
              <a:rPr lang="ko-KR" altLang="en-US" dirty="0"/>
              <a:t>점수는 실제 이미지와 생성된 이미지에 대해 </a:t>
            </a:r>
            <a:r>
              <a:rPr lang="en-US" altLang="ko-KR" dirty="0"/>
              <a:t>computer vision </a:t>
            </a:r>
            <a:r>
              <a:rPr lang="ko-KR" altLang="en-US" dirty="0"/>
              <a:t>특징에 대한 통계 측면에서 두 그룹이 얼마나 유사한지 즉</a:t>
            </a:r>
            <a:r>
              <a:rPr lang="en-US" altLang="ko-KR" dirty="0"/>
              <a:t>, </a:t>
            </a:r>
            <a:r>
              <a:rPr lang="ko-KR" altLang="en-US" dirty="0"/>
              <a:t>벡터 사이의 거리를 계산하는 </a:t>
            </a:r>
            <a:r>
              <a:rPr lang="ko-KR" altLang="en-US" dirty="0" err="1"/>
              <a:t>메트릭이다</a:t>
            </a:r>
            <a:r>
              <a:rPr lang="en-US" altLang="ko-KR" dirty="0"/>
              <a:t>. </a:t>
            </a:r>
            <a:r>
              <a:rPr lang="ko-KR" altLang="en-US" dirty="0"/>
              <a:t>이 점수가 낮을수록 두 그룹의 이미지가 더 유사하거나 통계가 더 유사하다는 뜻이기 때문에 점수가 낮을수록 성능이 좋다</a:t>
            </a:r>
            <a:r>
              <a:rPr lang="en-US" altLang="ko-KR" dirty="0"/>
              <a:t>. </a:t>
            </a:r>
            <a:r>
              <a:rPr lang="ko-KR" altLang="en-US" dirty="0"/>
              <a:t>참고로 만점은 </a:t>
            </a:r>
            <a:r>
              <a:rPr lang="en-US" altLang="ko-KR" dirty="0"/>
              <a:t>0.0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FID</a:t>
            </a:r>
            <a:r>
              <a:rPr lang="ko-KR" altLang="en-US" dirty="0"/>
              <a:t>는 “</a:t>
            </a:r>
            <a:r>
              <a:rPr lang="en-US" altLang="ko-KR" dirty="0"/>
              <a:t>GANs Trained by a Two Time-Scale Update Rule Converge to a Local Nash Equilibrium.”</a:t>
            </a:r>
            <a:r>
              <a:rPr lang="ko-KR" altLang="en-US" dirty="0"/>
              <a:t>이라는 논문에서 처음 제안이 되었으며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IS(Inception Score)</a:t>
            </a:r>
            <a:r>
              <a:rPr lang="ko-KR" altLang="en-US" dirty="0"/>
              <a:t>를 개선시키기 위해 오직 </a:t>
            </a:r>
            <a:r>
              <a:rPr lang="en-US" altLang="ko-KR" dirty="0"/>
              <a:t>GAN</a:t>
            </a:r>
            <a:r>
              <a:rPr lang="ko-KR" altLang="en-US" dirty="0"/>
              <a:t>의 성능 평가를 위해 특별히 개발되었다</a:t>
            </a:r>
            <a:r>
              <a:rPr lang="en-US" altLang="ko-KR" dirty="0"/>
              <a:t>. FID</a:t>
            </a:r>
            <a:r>
              <a:rPr lang="ko-KR" altLang="en-US" dirty="0"/>
              <a:t>는 대상 도메인의 실제 이미지 모음 통계와 생성된 이미지 모음 통계를 비교해 평가를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397B-45C6-4C0E-B399-137B16E9942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29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위 사진은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qualitative result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StyleGAN2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경우 학습시간이 오래 걸리면서도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mode collapse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발생한 것을 알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그러나 본 논문의 방법은 만족스러운 이미지를 지속적으로 생성하고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주목할만한 점은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Flower, Shell.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Pokemon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학습시키는데는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단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시간밖에 걸리지 않았다는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397B-45C6-4C0E-B399-137B16E9942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79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사용할 모델은 </a:t>
            </a:r>
            <a:r>
              <a:rPr lang="en-US" altLang="ko-KR" dirty="0"/>
              <a:t>unc</a:t>
            </a:r>
            <a:r>
              <a:rPr lang="en-US" dirty="0"/>
              <a:t>onditional </a:t>
            </a:r>
            <a:r>
              <a:rPr lang="en-US" dirty="0" err="1"/>
              <a:t>gan</a:t>
            </a:r>
            <a:r>
              <a:rPr lang="ko-KR" altLang="en-US" dirty="0"/>
              <a:t> 이기 때문에 이를 </a:t>
            </a:r>
            <a:r>
              <a:rPr lang="en-US" altLang="ko-KR" dirty="0"/>
              <a:t>conditional </a:t>
            </a:r>
            <a:r>
              <a:rPr lang="ko-KR" altLang="en-US" dirty="0"/>
              <a:t>로 바꾸는 작업이 필요하다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또 </a:t>
            </a:r>
            <a:r>
              <a:rPr lang="en-US" altLang="ko-KR" dirty="0"/>
              <a:t>DLFS</a:t>
            </a:r>
            <a:r>
              <a:rPr lang="ko-KR" altLang="en-US" dirty="0"/>
              <a:t>의 경우는 특징 추출하는 인코더 두개가 사용되는데 이것도 따로 </a:t>
            </a:r>
            <a:r>
              <a:rPr lang="ko-KR" altLang="en-US" dirty="0" err="1"/>
              <a:t>구현해야할</a:t>
            </a:r>
            <a:r>
              <a:rPr lang="ko-KR" altLang="en-US" dirty="0"/>
              <a:t> 필요가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397B-45C6-4C0E-B399-137B16E9942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03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07B0-3CC5-74A3-3D2F-1666EC45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B8772-4BEB-4F7A-16AA-870F64478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DA9D-D07D-6985-E7F7-1DC43A80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96397-FA87-6ACE-7560-7101F177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B81C8-DA78-F54E-150D-B506FEF2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03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B39D-D33F-8B13-9530-470A8AF1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B650A-E0AF-F857-FD79-EE1277BE2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4DF03-CF5E-081C-12C8-2C981376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D92A6-35AB-38BB-B6B8-44AEE980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E0DC8-FFE0-1066-3FAA-3D40FAC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38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4BBBEE-C887-FDEB-9D09-515AA2A0E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60451-E9E0-97BA-33DC-9567D1271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7DB7E-4338-0718-711B-C85B6D22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4D32E-6743-092B-3FB7-893261D3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4059-B089-D2A5-7DC9-4D79695E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55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0AEC-799E-E984-CBED-039C8381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DE0F-894C-2CC2-6486-8BA515FDF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99C26-19C0-3165-C072-C31BB54B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453B0-7FD2-E357-C311-BA61F17B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007-8A83-82FA-A640-5865D0EF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59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70FC-73E8-57B3-0772-5CD5482D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DB5DF-05DD-7F7D-F462-A37A0015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A05C-E614-08C2-C3B4-03607928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BD45B-6968-FC3D-FE58-DC1B9C24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503EE-B937-584D-8A31-1522EF0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08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708CA-33D3-D9D3-5DD8-9E9C4756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7BE2-CD97-ED64-37D0-3C8374B60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EA8AA-1259-3333-C2F3-8F2E2C430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C4CF7-3ECA-52C2-D328-74432F8D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10548-CFE5-2814-B829-FBED86F92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247D5-B016-552B-667F-1885370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9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0038-74E9-8F56-01AB-1D805BB6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6B98F-557E-B63B-4CE0-E6DA42018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115E3-8427-BE2C-8616-40341F7F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6D536-8CF7-D5EF-A490-078678AD8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B6648-D224-6278-5CC2-1F2B16E8F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FD2B4-C416-6930-4EA0-EAAC138B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E3147-FFB2-E2F3-008D-824AEA3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30BEF-60F2-70D1-1B80-95031055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8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545F7-881A-5BED-59AF-C535C574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41777-FEC9-49ED-6402-47B065E3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E1A95-BBBC-D417-20A0-A9CA706D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D0D4C-D529-1E4F-622D-A494B8D4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8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9E1E3-CFC7-6687-89AD-628C56F4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66E4B-8C93-1A3D-AEC5-8CBA7CBA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C7AF-A25B-B676-286F-E9ECB1C5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63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3ACD-4F44-8C0D-8B36-66242D6E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D4A9-53D8-DF07-769E-22890004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825F3-20BF-B81B-C4D4-4878747B1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07FA-AAE5-D94E-AFD9-1ADD03D9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661B2-D46B-8070-00AA-58FD1FC6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AF4F9-69AD-A344-BDE0-757A1C5F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03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9D94-F19E-2A63-713C-6012FA0C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97FB4-9747-79AB-2623-396125B3F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15374-D677-EF40-B200-D3768B896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52479-39D2-D13E-4CFE-D022B72C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541C9-FD13-A974-6273-D28EF3BB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44D27-08E3-9613-7105-23F4CA18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55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B7207-0DFE-8F6B-613A-29318D1B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23A8E-C711-7264-1D19-DB158032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ABC8-2EED-A532-139B-5BA4648A3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44198-B312-471B-9822-F09E4C012C3D}" type="datetimeFigureOut">
              <a:rPr lang="ko-KR" altLang="en-US" smtClean="0"/>
              <a:t>2023-09-12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E11A0-2D22-5472-CA6D-BA57228EB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018C-6E2D-789A-7AA4-6DCECB7F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62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AAA2E-604D-FA4A-B6E0-A38BA5DA262C}"/>
              </a:ext>
            </a:extLst>
          </p:cNvPr>
          <p:cNvGrpSpPr/>
          <p:nvPr/>
        </p:nvGrpSpPr>
        <p:grpSpPr>
          <a:xfrm>
            <a:off x="739694" y="2213661"/>
            <a:ext cx="10712611" cy="2874646"/>
            <a:chOff x="804283" y="4023734"/>
            <a:chExt cx="10712611" cy="1300005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260D9F4-53D9-C546-ABD0-6B2DB971826C}"/>
                </a:ext>
              </a:extLst>
            </p:cNvPr>
            <p:cNvCxnSpPr>
              <a:cxnSpLocks/>
            </p:cNvCxnSpPr>
            <p:nvPr/>
          </p:nvCxnSpPr>
          <p:spPr>
            <a:xfrm>
              <a:off x="804283" y="4397276"/>
              <a:ext cx="10527398" cy="0"/>
            </a:xfrm>
            <a:prstGeom prst="line">
              <a:avLst/>
            </a:prstGeom>
            <a:ln w="38100">
              <a:solidFill>
                <a:srgbClr val="A03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51BC7-14CF-6F48-BF75-BE8B8B9881A5}"/>
                </a:ext>
              </a:extLst>
            </p:cNvPr>
            <p:cNvSpPr txBox="1"/>
            <p:nvPr/>
          </p:nvSpPr>
          <p:spPr>
            <a:xfrm>
              <a:off x="804283" y="4023734"/>
              <a:ext cx="10712611" cy="320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FastGAN</a:t>
              </a:r>
              <a:r>
                <a:rPr kumimoji="1" lang="en-US" altLang="ko-Kore-KR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ko-KR" alt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간단 리뷰</a:t>
              </a:r>
              <a:r>
                <a:rPr kumimoji="1" lang="en-US" altLang="ko-Kore-KR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+ 9</a:t>
              </a:r>
              <a:r>
                <a:rPr kumimoji="1" lang="ko-KR" alt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월 </a:t>
              </a:r>
              <a:r>
                <a:rPr kumimoji="1" lang="en-US" altLang="ko-KR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ko-KR" alt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주차 진행사항</a:t>
              </a:r>
              <a:endParaRPr kumimoji="1" lang="en-US" altLang="ko-Kore-KR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4DF41C-9AF5-F84C-A87A-7342F34147CA}"/>
                </a:ext>
              </a:extLst>
            </p:cNvPr>
            <p:cNvSpPr txBox="1"/>
            <p:nvPr/>
          </p:nvSpPr>
          <p:spPr>
            <a:xfrm>
              <a:off x="9351651" y="4962899"/>
              <a:ext cx="1980030" cy="360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문학준</a:t>
              </a:r>
              <a:endParaRPr kumimoji="1"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2023</a:t>
              </a:r>
              <a:r>
                <a:rPr kumimoji="1" lang="ko-KR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년 </a:t>
              </a:r>
              <a:r>
                <a:rPr kumimoji="1"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kumimoji="1" lang="ko-KR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월 </a:t>
              </a:r>
              <a:r>
                <a:rPr kumimoji="1"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kumimoji="1" lang="ko-KR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일</a:t>
              </a:r>
              <a:endParaRPr kumimoji="1"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90706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4C703D8-A8AA-A160-D08C-DD6201B4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1" y="1168366"/>
            <a:ext cx="6446697" cy="54937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5D1316-942B-B2C8-B79F-61AEB5B966AF}"/>
              </a:ext>
            </a:extLst>
          </p:cNvPr>
          <p:cNvSpPr/>
          <p:nvPr/>
        </p:nvSpPr>
        <p:spPr>
          <a:xfrm>
            <a:off x="556258" y="4427034"/>
            <a:ext cx="5352690" cy="1495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D7553875-6F73-8A23-4CE5-7B49BC970505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DLFS</a:t>
            </a:r>
            <a:r>
              <a:rPr lang="ko-KR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FastGAN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Discriminator </a:t>
            </a:r>
            <a:r>
              <a:rPr lang="ko-KR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아키텍쳐</a:t>
            </a:r>
            <a:r>
              <a:rPr lang="ko-KR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추가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5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A53FF12-49F3-CC8A-4CEF-A191518E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94" y="3398261"/>
            <a:ext cx="5834537" cy="3191401"/>
          </a:xfrm>
          <a:prstGeom prst="rect">
            <a:avLst/>
          </a:prstGeom>
        </p:spPr>
      </p:pic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7">
            <a:extLst>
              <a:ext uri="{FF2B5EF4-FFF2-40B4-BE49-F238E27FC236}">
                <a16:creationId xmlns:a16="http://schemas.microsoft.com/office/drawing/2014/main" id="{D7553875-6F73-8A23-4CE5-7B49BC970505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FastGAN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Discriminator</a:t>
            </a:r>
            <a:r>
              <a:rPr lang="ko-KR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학습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(male model, 3</a:t>
            </a:r>
            <a:r>
              <a:rPr lang="ko-KR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시간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llage of a child&#10;&#10;Description automatically generated">
            <a:extLst>
              <a:ext uri="{FF2B5EF4-FFF2-40B4-BE49-F238E27FC236}">
                <a16:creationId xmlns:a16="http://schemas.microsoft.com/office/drawing/2014/main" id="{2786B92E-DBA7-F6DA-177E-D46F11FC4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4" y="1220463"/>
            <a:ext cx="6414765" cy="33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49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7">
            <a:extLst>
              <a:ext uri="{FF2B5EF4-FFF2-40B4-BE49-F238E27FC236}">
                <a16:creationId xmlns:a16="http://schemas.microsoft.com/office/drawing/2014/main" id="{D7553875-6F73-8A23-4CE5-7B49BC970505}"/>
              </a:ext>
            </a:extLst>
          </p:cNvPr>
          <p:cNvSpPr txBox="1">
            <a:spLocks/>
          </p:cNvSpPr>
          <p:nvPr/>
        </p:nvSpPr>
        <p:spPr>
          <a:xfrm>
            <a:off x="252761" y="2789382"/>
            <a:ext cx="11686478" cy="1279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TODO: </a:t>
            </a:r>
            <a:r>
              <a:rPr lang="en-US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FastGAN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Generator Encoder, Decoder </a:t>
            </a:r>
            <a:r>
              <a:rPr lang="ko-KR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 추가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4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2963" y="1353837"/>
            <a:ext cx="3329446" cy="883913"/>
          </a:xfrm>
        </p:spPr>
        <p:txBody>
          <a:bodyPr>
            <a:normAutofit/>
          </a:bodyPr>
          <a:lstStyle/>
          <a:p>
            <a:r>
              <a:rPr lang="en-US" alt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StyleGAN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2 (CVPR 2020)</a:t>
            </a:r>
            <a:endParaRPr lang="ko-Kore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AC68EDAA-DE49-6E6F-6383-3BDB9BF74EF5}"/>
              </a:ext>
            </a:extLst>
          </p:cNvPr>
          <p:cNvCxnSpPr>
            <a:cxnSpLocks/>
          </p:cNvCxnSpPr>
          <p:nvPr/>
        </p:nvCxnSpPr>
        <p:spPr>
          <a:xfrm>
            <a:off x="510752" y="1022490"/>
            <a:ext cx="10527398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21D85869-21AB-2AE3-9D5E-EDBFBE8A6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2" y="1294505"/>
            <a:ext cx="8302211" cy="53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E0E2EE-6400-D0F9-4ED9-FDA0CFDEF8C3}"/>
              </a:ext>
            </a:extLst>
          </p:cNvPr>
          <p:cNvSpPr txBox="1"/>
          <p:nvPr/>
        </p:nvSpPr>
        <p:spPr>
          <a:xfrm>
            <a:off x="8826945" y="2237750"/>
            <a:ext cx="2211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시간</a:t>
            </a:r>
            <a:endParaRPr lang="en-US" altLang="ko-KR" dirty="0"/>
          </a:p>
          <a:p>
            <a:r>
              <a:rPr lang="en-US" altLang="ko-KR" dirty="0"/>
              <a:t>(V100 * 8)</a:t>
            </a:r>
          </a:p>
          <a:p>
            <a:endParaRPr lang="en-US" altLang="ko-KR" dirty="0"/>
          </a:p>
          <a:p>
            <a:r>
              <a:rPr lang="en-US" dirty="0"/>
              <a:t>FFHQ: 9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en-US" dirty="0"/>
              <a:t>LSUN CAR: 13</a:t>
            </a:r>
            <a:r>
              <a:rPr lang="ko-KR" altLang="en-US" dirty="0"/>
              <a:t>일</a:t>
            </a:r>
            <a:endParaRPr lang="en-US" dirty="0"/>
          </a:p>
        </p:txBody>
      </p:sp>
      <p:sp>
        <p:nvSpPr>
          <p:cNvPr id="4" name="제목 7">
            <a:extLst>
              <a:ext uri="{FF2B5EF4-FFF2-40B4-BE49-F238E27FC236}">
                <a16:creationId xmlns:a16="http://schemas.microsoft.com/office/drawing/2014/main" id="{4909866C-6767-C9D6-64DD-065D45FDA245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FastGAN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ICLR 2021 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16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7">
            <a:extLst>
              <a:ext uri="{FF2B5EF4-FFF2-40B4-BE49-F238E27FC236}">
                <a16:creationId xmlns:a16="http://schemas.microsoft.com/office/drawing/2014/main" id="{AA82F35B-5D89-8F7B-9863-A48F575AB262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FastGAN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ICLR 2021 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EBAE37-6FE7-7924-7887-B04D52BF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8" y="1561939"/>
            <a:ext cx="11237583" cy="418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6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7">
            <a:extLst>
              <a:ext uri="{FF2B5EF4-FFF2-40B4-BE49-F238E27FC236}">
                <a16:creationId xmlns:a16="http://schemas.microsoft.com/office/drawing/2014/main" id="{AA82F35B-5D89-8F7B-9863-A48F575AB262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Skip-layer channel-wise excitation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A9302-BFA9-5BBD-80C3-DD8839E9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6" y="1709738"/>
            <a:ext cx="11005467" cy="34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FD2AB04-E9CA-D288-1C85-4CCA01D6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800"/>
            <a:ext cx="121920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7">
            <a:extLst>
              <a:ext uri="{FF2B5EF4-FFF2-40B4-BE49-F238E27FC236}">
                <a16:creationId xmlns:a16="http://schemas.microsoft.com/office/drawing/2014/main" id="{AA82F35B-5D89-8F7B-9863-A48F575AB262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Self-supervised discriminator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39692-3528-C0CC-5C80-B62A30F6733B}"/>
              </a:ext>
            </a:extLst>
          </p:cNvPr>
          <p:cNvSpPr/>
          <p:nvPr/>
        </p:nvSpPr>
        <p:spPr>
          <a:xfrm>
            <a:off x="7091082" y="3505200"/>
            <a:ext cx="1048871" cy="4796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52EE4F-2FF7-D102-52B9-FE489E173055}"/>
              </a:ext>
            </a:extLst>
          </p:cNvPr>
          <p:cNvSpPr/>
          <p:nvPr/>
        </p:nvSpPr>
        <p:spPr>
          <a:xfrm>
            <a:off x="8328212" y="3505200"/>
            <a:ext cx="1048871" cy="4796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C74E4-6FD3-0E6C-E6C1-787DC60E608C}"/>
              </a:ext>
            </a:extLst>
          </p:cNvPr>
          <p:cNvSpPr txBox="1"/>
          <p:nvPr/>
        </p:nvSpPr>
        <p:spPr>
          <a:xfrm>
            <a:off x="6598023" y="3615479"/>
            <a:ext cx="49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94BE3-85C2-DCEF-A3E8-9B6B6521F360}"/>
              </a:ext>
            </a:extLst>
          </p:cNvPr>
          <p:cNvSpPr txBox="1"/>
          <p:nvPr/>
        </p:nvSpPr>
        <p:spPr>
          <a:xfrm>
            <a:off x="8305799" y="4024581"/>
            <a:ext cx="49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f2</a:t>
            </a:r>
          </a:p>
        </p:txBody>
      </p:sp>
    </p:spTree>
    <p:extLst>
      <p:ext uri="{BB962C8B-B14F-4D97-AF65-F5344CB8AC3E}">
        <p14:creationId xmlns:p14="http://schemas.microsoft.com/office/powerpoint/2010/main" val="380210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7">
            <a:extLst>
              <a:ext uri="{FF2B5EF4-FFF2-40B4-BE49-F238E27FC236}">
                <a16:creationId xmlns:a16="http://schemas.microsoft.com/office/drawing/2014/main" id="{AA82F35B-5D89-8F7B-9863-A48F575AB262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FID: Fréchet inception distance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AC459-1CD8-0902-65BA-E41C076F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952750"/>
            <a:ext cx="9010650" cy="9525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EA8E75F-6089-A266-295A-16626FB713B3}"/>
              </a:ext>
            </a:extLst>
          </p:cNvPr>
          <p:cNvCxnSpPr>
            <a:cxnSpLocks/>
          </p:cNvCxnSpPr>
          <p:nvPr/>
        </p:nvCxnSpPr>
        <p:spPr>
          <a:xfrm>
            <a:off x="7474857" y="2220685"/>
            <a:ext cx="0" cy="943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21205C-8529-8013-2291-8178EB05620C}"/>
              </a:ext>
            </a:extLst>
          </p:cNvPr>
          <p:cNvCxnSpPr>
            <a:cxnSpLocks/>
          </p:cNvCxnSpPr>
          <p:nvPr/>
        </p:nvCxnSpPr>
        <p:spPr>
          <a:xfrm flipV="1">
            <a:off x="5634336" y="3738337"/>
            <a:ext cx="0" cy="898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49EC17-7EF4-2ADD-4820-4D9DE4B8D04E}"/>
              </a:ext>
            </a:extLst>
          </p:cNvPr>
          <p:cNvSpPr txBox="1"/>
          <p:nvPr/>
        </p:nvSpPr>
        <p:spPr>
          <a:xfrm>
            <a:off x="2339593" y="4741738"/>
            <a:ext cx="7457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m, </a:t>
            </a:r>
            <a:r>
              <a:rPr lang="en-US" altLang="ko-KR" sz="2000" dirty="0" err="1"/>
              <a:t>m_w</a:t>
            </a:r>
            <a:r>
              <a:rPr lang="en-US" altLang="ko-KR" sz="2000" dirty="0"/>
              <a:t>: </a:t>
            </a:r>
            <a:r>
              <a:rPr lang="ko-KR" altLang="en-US" sz="2000" dirty="0"/>
              <a:t>이미지로부터 추출한 </a:t>
            </a:r>
            <a:r>
              <a:rPr lang="en-US" altLang="ko-KR" sz="2000" dirty="0"/>
              <a:t>feature vector</a:t>
            </a:r>
            <a:r>
              <a:rPr lang="ko-KR" altLang="en-US" sz="2000" dirty="0"/>
              <a:t>의 평균</a:t>
            </a:r>
            <a:r>
              <a:rPr lang="en-US" altLang="ko-KR" sz="2000" dirty="0"/>
              <a:t>(mean)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BD19F-6E33-E470-9F91-840FB0E183C1}"/>
              </a:ext>
            </a:extLst>
          </p:cNvPr>
          <p:cNvSpPr txBox="1"/>
          <p:nvPr/>
        </p:nvSpPr>
        <p:spPr>
          <a:xfrm>
            <a:off x="3869452" y="1626930"/>
            <a:ext cx="852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c, </a:t>
            </a:r>
            <a:r>
              <a:rPr lang="en-US" altLang="ko-KR" sz="2000" dirty="0" err="1"/>
              <a:t>c_w</a:t>
            </a:r>
            <a:r>
              <a:rPr lang="en-US" altLang="ko-KR" sz="2000" dirty="0"/>
              <a:t> : </a:t>
            </a:r>
            <a:r>
              <a:rPr lang="ko-KR" altLang="en-US" sz="2000" dirty="0"/>
              <a:t>이미지로부터 추출한 </a:t>
            </a:r>
            <a:r>
              <a:rPr lang="en-US" altLang="ko-KR" sz="2000" dirty="0"/>
              <a:t>feature vector</a:t>
            </a:r>
            <a:r>
              <a:rPr lang="ko-KR" altLang="en-US" sz="2000" dirty="0"/>
              <a:t>의 공분산</a:t>
            </a:r>
            <a:r>
              <a:rPr lang="en-US" altLang="ko-KR" sz="2000" dirty="0"/>
              <a:t>(covariance) </a:t>
            </a:r>
            <a:endParaRPr lang="ko-KR" altLang="en-US" sz="20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95212A0-B47E-8931-AE81-EBE619E10797}"/>
              </a:ext>
            </a:extLst>
          </p:cNvPr>
          <p:cNvCxnSpPr>
            <a:cxnSpLocks/>
          </p:cNvCxnSpPr>
          <p:nvPr/>
        </p:nvCxnSpPr>
        <p:spPr>
          <a:xfrm>
            <a:off x="6096000" y="2718025"/>
            <a:ext cx="834571" cy="471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A3B187-08DC-4998-C1F5-C816E3CBDABB}"/>
              </a:ext>
            </a:extLst>
          </p:cNvPr>
          <p:cNvSpPr txBox="1"/>
          <p:nvPr/>
        </p:nvSpPr>
        <p:spPr>
          <a:xfrm>
            <a:off x="5003834" y="2249737"/>
            <a:ext cx="219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Tr: </a:t>
            </a:r>
            <a:r>
              <a:rPr lang="ko-KR" altLang="en-US" sz="2000" dirty="0" err="1"/>
              <a:t>대각합</a:t>
            </a:r>
            <a:r>
              <a:rPr lang="en-US" altLang="ko-KR" sz="2000" dirty="0"/>
              <a:t>(Trace)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0002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7">
            <a:extLst>
              <a:ext uri="{FF2B5EF4-FFF2-40B4-BE49-F238E27FC236}">
                <a16:creationId xmlns:a16="http://schemas.microsoft.com/office/drawing/2014/main" id="{AA82F35B-5D89-8F7B-9863-A48F575AB262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 Image synthesis performance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B2C9AD-0B07-471C-882B-7BDF71BD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28" y="1272001"/>
            <a:ext cx="9898743" cy="49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7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7">
            <a:extLst>
              <a:ext uri="{FF2B5EF4-FFF2-40B4-BE49-F238E27FC236}">
                <a16:creationId xmlns:a16="http://schemas.microsoft.com/office/drawing/2014/main" id="{AA82F35B-5D89-8F7B-9863-A48F575AB262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 Image synthesis performance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958211-AFBF-8C7A-37BF-9C99A5C6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425"/>
            <a:ext cx="6316965" cy="45819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160DF7-8DB8-10B3-1C3B-3628BD172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0745"/>
            <a:ext cx="6050578" cy="44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B8197B4-ABC4-69C5-842C-0F1982C2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361" y="1590337"/>
            <a:ext cx="5815321" cy="4432262"/>
          </a:xfrm>
          <a:prstGeom prst="rect">
            <a:avLst/>
          </a:prstGeom>
        </p:spPr>
      </p:pic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6A34F1EB-6AB5-EF26-5148-412F11E91123}"/>
              </a:ext>
            </a:extLst>
          </p:cNvPr>
          <p:cNvCxnSpPr>
            <a:cxnSpLocks/>
          </p:cNvCxnSpPr>
          <p:nvPr/>
        </p:nvCxnSpPr>
        <p:spPr>
          <a:xfrm>
            <a:off x="435572" y="935944"/>
            <a:ext cx="11106627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7">
            <a:extLst>
              <a:ext uri="{FF2B5EF4-FFF2-40B4-BE49-F238E27FC236}">
                <a16:creationId xmlns:a16="http://schemas.microsoft.com/office/drawing/2014/main" id="{AA82F35B-5D89-8F7B-9863-A48F575AB262}"/>
              </a:ext>
            </a:extLst>
          </p:cNvPr>
          <p:cNvSpPr txBox="1">
            <a:spLocks/>
          </p:cNvSpPr>
          <p:nvPr/>
        </p:nvSpPr>
        <p:spPr>
          <a:xfrm>
            <a:off x="435572" y="268338"/>
            <a:ext cx="10397528" cy="58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DLFS</a:t>
            </a:r>
            <a:r>
              <a:rPr lang="ko-KR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FastGAN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Discriminator </a:t>
            </a:r>
            <a:r>
              <a:rPr lang="ko-KR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아키텍쳐</a:t>
            </a:r>
            <a:r>
              <a:rPr lang="ko-KR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추가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B74916-C774-E6A3-9892-3186493F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8" y="1590337"/>
            <a:ext cx="5909682" cy="44322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5D1316-942B-B2C8-B79F-61AEB5B966AF}"/>
              </a:ext>
            </a:extLst>
          </p:cNvPr>
          <p:cNvSpPr/>
          <p:nvPr/>
        </p:nvSpPr>
        <p:spPr>
          <a:xfrm>
            <a:off x="6283055" y="1713000"/>
            <a:ext cx="5470331" cy="1844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03911E-A69E-B4ED-2820-713A1BB5ACBB}"/>
              </a:ext>
            </a:extLst>
          </p:cNvPr>
          <p:cNvSpPr/>
          <p:nvPr/>
        </p:nvSpPr>
        <p:spPr>
          <a:xfrm>
            <a:off x="6283054" y="5519854"/>
            <a:ext cx="4388663" cy="402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48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940</Words>
  <Application>Microsoft Office PowerPoint</Application>
  <PresentationFormat>Widescreen</PresentationFormat>
  <Paragraphs>56</Paragraphs>
  <Slides>12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AppleSDGothicNeo</vt:lpstr>
      <vt:lpstr>맑은 고딕</vt:lpstr>
      <vt:lpstr>Arial</vt:lpstr>
      <vt:lpstr>Calibri</vt:lpstr>
      <vt:lpstr>Times New Roman</vt:lpstr>
      <vt:lpstr>Office Theme</vt:lpstr>
      <vt:lpstr>PowerPoint Presentation</vt:lpstr>
      <vt:lpstr>StyleGAN 2 (CVPR 2020)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문학준</dc:creator>
  <cp:lastModifiedBy>Hakjun Moon</cp:lastModifiedBy>
  <cp:revision>16</cp:revision>
  <dcterms:created xsi:type="dcterms:W3CDTF">2023-03-18T01:05:10Z</dcterms:created>
  <dcterms:modified xsi:type="dcterms:W3CDTF">2023-09-12T09:32:30Z</dcterms:modified>
</cp:coreProperties>
</file>